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77" r:id="rId6"/>
    <p:sldId id="258" r:id="rId7"/>
    <p:sldId id="290" r:id="rId8"/>
    <p:sldId id="264" r:id="rId9"/>
    <p:sldId id="291" r:id="rId10"/>
    <p:sldId id="268" r:id="rId11"/>
    <p:sldId id="286" r:id="rId12"/>
    <p:sldId id="262" r:id="rId13"/>
    <p:sldId id="292" r:id="rId14"/>
    <p:sldId id="279" r:id="rId15"/>
    <p:sldId id="260"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4F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3204" autoAdjust="0"/>
  </p:normalViewPr>
  <p:slideViewPr>
    <p:cSldViewPr snapToGrid="0">
      <p:cViewPr varScale="1">
        <p:scale>
          <a:sx n="103" d="100"/>
          <a:sy n="103" d="100"/>
        </p:scale>
        <p:origin x="756" y="102"/>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5/12/2024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29.jpg>
</file>

<file path=ppt/media/image3.png>
</file>

<file path=ppt/media/image30.png>
</file>

<file path=ppt/media/image31.png>
</file>

<file path=ppt/media/image32.png>
</file>

<file path=ppt/media/image33.png>
</file>

<file path=ppt/media/image34.png>
</file>

<file path=ppt/media/image35.jp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5/12/2024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3110401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3063330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34.png"/><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Bailey’s Bank</a:t>
            </a:r>
            <a:br>
              <a:rPr lang="en-US" dirty="0"/>
            </a:br>
            <a:r>
              <a:rPr lang="en-US" dirty="0"/>
              <a:t>Churn Report</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62000" y="896112"/>
            <a:ext cx="10668000" cy="1325563"/>
          </a:xfrm>
        </p:spPr>
        <p:txBody>
          <a:bodyPr/>
          <a:lstStyle/>
          <a:p>
            <a:r>
              <a:rPr lang="en-US" dirty="0"/>
              <a:t>Dynamic delivery​</a:t>
            </a:r>
          </a:p>
        </p:txBody>
      </p:sp>
      <p:sp>
        <p:nvSpPr>
          <p:cNvPr id="6" name="Text Placeholder 5">
            <a:extLst>
              <a:ext uri="{FF2B5EF4-FFF2-40B4-BE49-F238E27FC236}">
                <a16:creationId xmlns:a16="http://schemas.microsoft.com/office/drawing/2014/main" id="{3A7E69BA-FC91-08A5-671F-B53E6E989C6F}"/>
              </a:ext>
            </a:extLst>
          </p:cNvPr>
          <p:cNvSpPr>
            <a:spLocks noGrp="1"/>
          </p:cNvSpPr>
          <p:nvPr>
            <p:ph type="body" sz="quarter" idx="13"/>
          </p:nvPr>
        </p:nvSpPr>
        <p:spPr>
          <a:xfrm>
            <a:off x="762000" y="2417197"/>
            <a:ext cx="4278313" cy="3737541"/>
          </a:xfrm>
        </p:spPr>
        <p:txBody>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8" name="Table Placeholder 7">
            <a:extLst>
              <a:ext uri="{FF2B5EF4-FFF2-40B4-BE49-F238E27FC236}">
                <a16:creationId xmlns:a16="http://schemas.microsoft.com/office/drawing/2014/main" id="{24EE9911-8AC9-5BE2-4456-0175FD28D083}"/>
              </a:ext>
            </a:extLst>
          </p:cNvPr>
          <p:cNvGraphicFramePr>
            <a:graphicFrameLocks noGrp="1"/>
          </p:cNvGraphicFramePr>
          <p:nvPr>
            <p:ph type="tbl" sz="quarter" idx="14"/>
            <p:extLst>
              <p:ext uri="{D42A27DB-BD31-4B8C-83A1-F6EECF244321}">
                <p14:modId xmlns:p14="http://schemas.microsoft.com/office/powerpoint/2010/main" val="3554612853"/>
              </p:ext>
            </p:extLst>
          </p:nvPr>
        </p:nvGraphicFramePr>
        <p:xfrm>
          <a:off x="5241925" y="2417763"/>
          <a:ext cx="6188076" cy="3678235"/>
        </p:xfrm>
        <a:graphic>
          <a:graphicData uri="http://schemas.openxmlformats.org/drawingml/2006/table">
            <a:tbl>
              <a:tblPr firstRow="1" bandRow="1">
                <a:tableStyleId>{C4B1156A-380E-4F78-BDF5-A606A8083BF9}</a:tableStyleId>
              </a:tblPr>
              <a:tblGrid>
                <a:gridCol w="1695814">
                  <a:extLst>
                    <a:ext uri="{9D8B030D-6E8A-4147-A177-3AD203B41FA5}">
                      <a16:colId xmlns:a16="http://schemas.microsoft.com/office/drawing/2014/main" val="248340271"/>
                    </a:ext>
                  </a:extLst>
                </a:gridCol>
                <a:gridCol w="2052644">
                  <a:extLst>
                    <a:ext uri="{9D8B030D-6E8A-4147-A177-3AD203B41FA5}">
                      <a16:colId xmlns:a16="http://schemas.microsoft.com/office/drawing/2014/main" val="2825265259"/>
                    </a:ext>
                  </a:extLst>
                </a:gridCol>
                <a:gridCol w="1233830">
                  <a:extLst>
                    <a:ext uri="{9D8B030D-6E8A-4147-A177-3AD203B41FA5}">
                      <a16:colId xmlns:a16="http://schemas.microsoft.com/office/drawing/2014/main" val="207959087"/>
                    </a:ext>
                  </a:extLst>
                </a:gridCol>
                <a:gridCol w="1205788">
                  <a:extLst>
                    <a:ext uri="{9D8B030D-6E8A-4147-A177-3AD203B41FA5}">
                      <a16:colId xmlns:a16="http://schemas.microsoft.com/office/drawing/2014/main" val="3104692732"/>
                    </a:ext>
                  </a:extLst>
                </a:gridCol>
              </a:tblGrid>
              <a:tr h="735647">
                <a:tc>
                  <a:txBody>
                    <a:bodyPr/>
                    <a:lstStyle/>
                    <a:p>
                      <a:pPr algn="l" rtl="0" fontAlgn="base"/>
                      <a:r>
                        <a:rPr lang="en-US" sz="1800" b="1" dirty="0">
                          <a:solidFill>
                            <a:sysClr val="windowText" lastClr="000000"/>
                          </a:solidFill>
                          <a:effectLst/>
                        </a:rPr>
                        <a:t>Metric​</a:t>
                      </a:r>
                      <a:endParaRPr lang="en-US" b="1" i="0" dirty="0">
                        <a:solidFill>
                          <a:sysClr val="windowText" lastClr="000000"/>
                        </a:solidFill>
                        <a:effectLst/>
                      </a:endParaRPr>
                    </a:p>
                  </a:txBody>
                  <a:tcPr anchor="ctr"/>
                </a:tc>
                <a:tc>
                  <a:txBody>
                    <a:bodyPr/>
                    <a:lstStyle/>
                    <a:p>
                      <a:pPr algn="l" rtl="0" fontAlgn="base"/>
                      <a:r>
                        <a:rPr lang="en-US" sz="1800" b="1" dirty="0">
                          <a:solidFill>
                            <a:sysClr val="windowText" lastClr="000000"/>
                          </a:solidFill>
                          <a:effectLst/>
                        </a:rPr>
                        <a:t>Measurement​</a:t>
                      </a:r>
                      <a:endParaRPr lang="en-US" b="1" i="0" dirty="0">
                        <a:solidFill>
                          <a:sysClr val="windowText" lastClr="000000"/>
                        </a:solidFill>
                        <a:effectLst/>
                      </a:endParaRPr>
                    </a:p>
                  </a:txBody>
                  <a:tcPr anchor="ctr"/>
                </a:tc>
                <a:tc>
                  <a:txBody>
                    <a:bodyPr/>
                    <a:lstStyle/>
                    <a:p>
                      <a:pPr algn="l" rtl="0" fontAlgn="base"/>
                      <a:r>
                        <a:rPr lang="en-US" sz="1800" b="1" dirty="0">
                          <a:solidFill>
                            <a:sysClr val="windowText" lastClr="000000"/>
                          </a:solidFill>
                          <a:effectLst/>
                        </a:rPr>
                        <a:t>Target​</a:t>
                      </a:r>
                      <a:endParaRPr lang="en-US" b="1" i="0" dirty="0">
                        <a:solidFill>
                          <a:sysClr val="windowText" lastClr="000000"/>
                        </a:solidFill>
                        <a:effectLst/>
                      </a:endParaRPr>
                    </a:p>
                  </a:txBody>
                  <a:tcPr anchor="ctr"/>
                </a:tc>
                <a:tc>
                  <a:txBody>
                    <a:bodyPr/>
                    <a:lstStyle/>
                    <a:p>
                      <a:pPr algn="l" rtl="0" fontAlgn="base"/>
                      <a:r>
                        <a:rPr lang="en-US" sz="1800" b="1" dirty="0">
                          <a:solidFill>
                            <a:sysClr val="windowText" lastClr="000000"/>
                          </a:solidFill>
                          <a:effectLst/>
                        </a:rPr>
                        <a:t>Actual​</a:t>
                      </a:r>
                      <a:endParaRPr lang="en-US" b="1" i="0" dirty="0">
                        <a:solidFill>
                          <a:sysClr val="windowText" lastClr="000000"/>
                        </a:solidFill>
                        <a:effectLst/>
                      </a:endParaRPr>
                    </a:p>
                  </a:txBody>
                  <a:tcPr anchor="ctr"/>
                </a:tc>
                <a:extLst>
                  <a:ext uri="{0D108BD9-81ED-4DB2-BD59-A6C34878D82A}">
                    <a16:rowId xmlns:a16="http://schemas.microsoft.com/office/drawing/2014/main" val="3706384421"/>
                  </a:ext>
                </a:extLst>
              </a:tr>
              <a:tr h="735647">
                <a:tc>
                  <a:txBody>
                    <a:bodyPr/>
                    <a:lstStyle/>
                    <a:p>
                      <a:pPr algn="l" rtl="0" fontAlgn="base"/>
                      <a:r>
                        <a:rPr lang="en-US" sz="1800" b="0" dirty="0">
                          <a:solidFill>
                            <a:sysClr val="windowText" lastClr="000000"/>
                          </a:solidFill>
                          <a:effectLst/>
                        </a:rPr>
                        <a:t>Audience </a:t>
                      </a:r>
                      <a:br>
                        <a:rPr lang="en-US" sz="1800" b="0" dirty="0">
                          <a:solidFill>
                            <a:sysClr val="windowText" lastClr="000000"/>
                          </a:solidFill>
                          <a:effectLst/>
                        </a:rPr>
                      </a:br>
                      <a:r>
                        <a:rPr lang="en-US" sz="1800" b="0" dirty="0">
                          <a:solidFill>
                            <a:sysClr val="windowText" lastClr="000000"/>
                          </a:solidFill>
                          <a:effectLst/>
                        </a:rPr>
                        <a:t>attendance​</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 of attendees​</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150​</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120​</a:t>
                      </a:r>
                      <a:endParaRPr lang="en-US" b="0" i="0" dirty="0">
                        <a:solidFill>
                          <a:sysClr val="windowText" lastClr="000000"/>
                        </a:solidFill>
                        <a:effectLst/>
                      </a:endParaRPr>
                    </a:p>
                  </a:txBody>
                  <a:tcPr anchor="ctr"/>
                </a:tc>
                <a:extLst>
                  <a:ext uri="{0D108BD9-81ED-4DB2-BD59-A6C34878D82A}">
                    <a16:rowId xmlns:a16="http://schemas.microsoft.com/office/drawing/2014/main" val="2453559787"/>
                  </a:ext>
                </a:extLst>
              </a:tr>
              <a:tr h="735647">
                <a:tc>
                  <a:txBody>
                    <a:bodyPr/>
                    <a:lstStyle/>
                    <a:p>
                      <a:pPr algn="l" rtl="0" fontAlgn="base"/>
                      <a:r>
                        <a:rPr lang="en-US" sz="1800" b="0" dirty="0">
                          <a:solidFill>
                            <a:sysClr val="windowText" lastClr="000000"/>
                          </a:solidFill>
                          <a:effectLst/>
                        </a:rPr>
                        <a:t>Engagement duration​</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Minutes​</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60​</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75​</a:t>
                      </a:r>
                      <a:endParaRPr lang="en-US" b="0" i="0" dirty="0">
                        <a:solidFill>
                          <a:sysClr val="windowText" lastClr="000000"/>
                        </a:solidFill>
                        <a:effectLst/>
                      </a:endParaRPr>
                    </a:p>
                  </a:txBody>
                  <a:tcPr anchor="ctr"/>
                </a:tc>
                <a:extLst>
                  <a:ext uri="{0D108BD9-81ED-4DB2-BD59-A6C34878D82A}">
                    <a16:rowId xmlns:a16="http://schemas.microsoft.com/office/drawing/2014/main" val="314553674"/>
                  </a:ext>
                </a:extLst>
              </a:tr>
              <a:tr h="735647">
                <a:tc>
                  <a:txBody>
                    <a:bodyPr/>
                    <a:lstStyle/>
                    <a:p>
                      <a:pPr algn="l" rtl="0" fontAlgn="base"/>
                      <a:r>
                        <a:rPr lang="en-US" sz="1800" b="0" dirty="0">
                          <a:solidFill>
                            <a:sysClr val="windowText" lastClr="000000"/>
                          </a:solidFill>
                          <a:effectLst/>
                        </a:rPr>
                        <a:t>Q&amp;A interaction​</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 of questions​</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10​</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15​</a:t>
                      </a:r>
                      <a:endParaRPr lang="en-US" b="0" i="0" dirty="0">
                        <a:solidFill>
                          <a:sysClr val="windowText" lastClr="000000"/>
                        </a:solidFill>
                        <a:effectLst/>
                      </a:endParaRPr>
                    </a:p>
                  </a:txBody>
                  <a:tcPr anchor="ctr"/>
                </a:tc>
                <a:extLst>
                  <a:ext uri="{0D108BD9-81ED-4DB2-BD59-A6C34878D82A}">
                    <a16:rowId xmlns:a16="http://schemas.microsoft.com/office/drawing/2014/main" val="3901991020"/>
                  </a:ext>
                </a:extLst>
              </a:tr>
              <a:tr h="735647">
                <a:tc>
                  <a:txBody>
                    <a:bodyPr/>
                    <a:lstStyle/>
                    <a:p>
                      <a:pPr algn="l" rtl="0" fontAlgn="base"/>
                      <a:r>
                        <a:rPr lang="en-US" sz="1800" b="0" dirty="0">
                          <a:solidFill>
                            <a:sysClr val="windowText" lastClr="000000"/>
                          </a:solidFill>
                          <a:effectLst/>
                        </a:rPr>
                        <a:t>Positive </a:t>
                      </a:r>
                      <a:br>
                        <a:rPr lang="en-US" sz="1800" b="0" dirty="0">
                          <a:solidFill>
                            <a:sysClr val="windowText" lastClr="000000"/>
                          </a:solidFill>
                          <a:effectLst/>
                        </a:rPr>
                      </a:br>
                      <a:r>
                        <a:rPr lang="en-US" sz="1800" b="0" dirty="0">
                          <a:solidFill>
                            <a:sysClr val="windowText" lastClr="000000"/>
                          </a:solidFill>
                          <a:effectLst/>
                        </a:rPr>
                        <a:t>feedback​</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Percentage (%)​</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90​</a:t>
                      </a:r>
                      <a:endParaRPr lang="en-US" b="0" i="0" dirty="0">
                        <a:solidFill>
                          <a:sysClr val="windowText" lastClr="000000"/>
                        </a:solidFill>
                        <a:effectLst/>
                      </a:endParaRPr>
                    </a:p>
                  </a:txBody>
                  <a:tcPr anchor="ctr"/>
                </a:tc>
                <a:tc>
                  <a:txBody>
                    <a:bodyPr/>
                    <a:lstStyle/>
                    <a:p>
                      <a:pPr algn="l" rtl="0" fontAlgn="base"/>
                      <a:r>
                        <a:rPr lang="en-US" sz="1800" b="0" dirty="0">
                          <a:solidFill>
                            <a:sysClr val="windowText" lastClr="000000"/>
                          </a:solidFill>
                          <a:effectLst/>
                        </a:rPr>
                        <a:t>95​</a:t>
                      </a:r>
                      <a:endParaRPr lang="en-US" b="0" i="0" dirty="0">
                        <a:solidFill>
                          <a:sysClr val="windowText" lastClr="000000"/>
                        </a:solidFill>
                        <a:effectLst/>
                      </a:endParaRPr>
                    </a:p>
                  </a:txBody>
                  <a:tcPr anchor="ctr"/>
                </a:tc>
                <a:extLst>
                  <a:ext uri="{0D108BD9-81ED-4DB2-BD59-A6C34878D82A}">
                    <a16:rowId xmlns:a16="http://schemas.microsoft.com/office/drawing/2014/main" val="3170694325"/>
                  </a:ext>
                </a:extLst>
              </a:tr>
            </a:tbl>
          </a:graphicData>
        </a:graphic>
      </p:graphicFrame>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2390678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r>
              <a:rPr lang="en-US" dirty="0"/>
              <a:t>Final tips &amp; takeaways​</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552575" y="2481940"/>
            <a:ext cx="6477952" cy="3635831"/>
          </a:xfrm>
        </p:spPr>
        <p:txBody>
          <a:bodyPr>
            <a:normAutofit/>
          </a:bodyPr>
          <a:lstStyle/>
          <a:p>
            <a:r>
              <a:rPr lang="en-US" dirty="0"/>
              <a:t>Consistent rehearsal​</a:t>
            </a:r>
          </a:p>
          <a:p>
            <a:pPr lvl="1"/>
            <a:r>
              <a:rPr lang="en-US" dirty="0"/>
              <a:t>Practice makes perfect, so strengthen your familiarity with the presentation​</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p:txBody>
      </p:sp>
      <p:sp>
        <p:nvSpPr>
          <p:cNvPr id="8" name="Text Placeholder 7">
            <a:extLst>
              <a:ext uri="{FF2B5EF4-FFF2-40B4-BE49-F238E27FC236}">
                <a16:creationId xmlns:a16="http://schemas.microsoft.com/office/drawing/2014/main" id="{8E323639-65E1-FDBD-1BE3-374BB39C1971}"/>
              </a:ext>
            </a:extLst>
          </p:cNvPr>
          <p:cNvSpPr>
            <a:spLocks noGrp="1"/>
          </p:cNvSpPr>
          <p:nvPr>
            <p:ph type="body" sz="quarter" idx="14"/>
          </p:nvPr>
        </p:nvSpPr>
        <p:spPr>
          <a:xfrm>
            <a:off x="8372723" y="2481940"/>
            <a:ext cx="3046391" cy="3759200"/>
          </a:xfrm>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4252466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E5085C2-AFF3-8746-E3A6-FF729A4D40D7}"/>
              </a:ext>
            </a:extLst>
          </p:cNvPr>
          <p:cNvSpPr>
            <a:spLocks noGrp="1"/>
          </p:cNvSpPr>
          <p:nvPr>
            <p:ph type="title"/>
          </p:nvPr>
        </p:nvSpPr>
        <p:spPr>
          <a:xfrm>
            <a:off x="762001" y="896111"/>
            <a:ext cx="6589150" cy="4972843"/>
          </a:xfrm>
        </p:spPr>
        <p:txBody>
          <a:bodyPr>
            <a:normAutofit/>
          </a:bodyPr>
          <a:lstStyle/>
          <a:p>
            <a:pPr marL="571500" indent="-571500">
              <a:buFont typeface="Arial" panose="020B0604020202020204" pitchFamily="34" charset="0"/>
              <a:buChar char="•"/>
            </a:pPr>
            <a:r>
              <a:rPr lang="en-US" dirty="0">
                <a:solidFill>
                  <a:schemeClr val="tx2">
                    <a:lumMod val="75000"/>
                  </a:schemeClr>
                </a:solidFill>
              </a:rPr>
              <a:t>Summary of findings</a:t>
            </a:r>
            <a:br>
              <a:rPr lang="en-US" dirty="0">
                <a:solidFill>
                  <a:schemeClr val="tx2">
                    <a:lumMod val="75000"/>
                  </a:schemeClr>
                </a:solidFill>
              </a:rPr>
            </a:br>
            <a:br>
              <a:rPr lang="en-US" dirty="0">
                <a:solidFill>
                  <a:schemeClr val="tx2">
                    <a:lumMod val="75000"/>
                  </a:schemeClr>
                </a:solidFill>
              </a:rPr>
            </a:br>
            <a:r>
              <a:rPr lang="en-US" dirty="0" err="1">
                <a:solidFill>
                  <a:schemeClr val="tx2">
                    <a:lumMod val="75000"/>
                  </a:schemeClr>
                </a:solidFill>
              </a:rPr>
              <a:t>Recommendationfor</a:t>
            </a:r>
            <a:r>
              <a:rPr lang="en-US" dirty="0">
                <a:solidFill>
                  <a:schemeClr val="tx2">
                    <a:lumMod val="75000"/>
                  </a:schemeClr>
                </a:solidFill>
              </a:rPr>
              <a:t> Bailey's Bank</a:t>
            </a:r>
            <a:br>
              <a:rPr lang="en-US" dirty="0">
                <a:solidFill>
                  <a:schemeClr val="tx2">
                    <a:lumMod val="75000"/>
                  </a:schemeClr>
                </a:solidFill>
              </a:rPr>
            </a:br>
            <a:r>
              <a:rPr lang="en-US" dirty="0">
                <a:solidFill>
                  <a:schemeClr val="tx2">
                    <a:lumMod val="75000"/>
                  </a:schemeClr>
                </a:solidFill>
              </a:rPr>
              <a:t>and Future steps </a:t>
            </a:r>
            <a:br>
              <a:rPr lang="en-US" dirty="0"/>
            </a:br>
            <a:endParaRPr lang="en-US" dirty="0"/>
          </a:p>
        </p:txBody>
      </p:sp>
      <p:sp>
        <p:nvSpPr>
          <p:cNvPr id="2" name="Slide Number Placeholder 1">
            <a:extLst>
              <a:ext uri="{FF2B5EF4-FFF2-40B4-BE49-F238E27FC236}">
                <a16:creationId xmlns:a16="http://schemas.microsoft.com/office/drawing/2014/main" id="{660EB401-2F91-2D90-C859-96484861E564}"/>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56699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6366776" y="270588"/>
            <a:ext cx="5528217" cy="1456852"/>
          </a:xfrm>
        </p:spPr>
        <p:txBody>
          <a:bodyPr>
            <a:normAutofit/>
          </a:bodyPr>
          <a:lstStyle/>
          <a:p>
            <a:r>
              <a:rPr lang="en-US" sz="2000" dirty="0">
                <a:solidFill>
                  <a:srgbClr val="92D050"/>
                </a:solidFill>
              </a:rPr>
              <a:t>Older customers are more likely to churn and less likely to choose Baileys. We must change our view of older customer engagement </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6096000" y="1875811"/>
            <a:ext cx="5528217" cy="2029969"/>
          </a:xfrm>
        </p:spPr>
        <p:txBody>
          <a:bodyPr bIns="0">
            <a:noAutofit/>
          </a:bodyPr>
          <a:lstStyle/>
          <a:p>
            <a:r>
              <a:rPr lang="en-US" sz="1600" dirty="0">
                <a:solidFill>
                  <a:srgbClr val="92D050"/>
                </a:solidFill>
              </a:rPr>
              <a:t>Engagement can include tailored communications based on individual preferences and behaviors. Older customers may prefer more direct and personal communication channels, such as phone calls or face-to-face interactions</a:t>
            </a:r>
          </a:p>
        </p:txBody>
      </p:sp>
      <p:sp>
        <p:nvSpPr>
          <p:cNvPr id="4" name="Rectangle 3">
            <a:extLst>
              <a:ext uri="{FF2B5EF4-FFF2-40B4-BE49-F238E27FC236}">
                <a16:creationId xmlns:a16="http://schemas.microsoft.com/office/drawing/2014/main" id="{F0A25CAE-BE8E-8E46-B593-261DAD287CA3}"/>
              </a:ext>
            </a:extLst>
          </p:cNvPr>
          <p:cNvSpPr/>
          <p:nvPr/>
        </p:nvSpPr>
        <p:spPr>
          <a:xfrm>
            <a:off x="2037183" y="270588"/>
            <a:ext cx="4058817" cy="113367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Conclusion</a:t>
            </a:r>
          </a:p>
        </p:txBody>
      </p:sp>
      <p:sp>
        <p:nvSpPr>
          <p:cNvPr id="9" name="TextBox 8">
            <a:extLst>
              <a:ext uri="{FF2B5EF4-FFF2-40B4-BE49-F238E27FC236}">
                <a16:creationId xmlns:a16="http://schemas.microsoft.com/office/drawing/2014/main" id="{0AF916B4-CEDA-FDCC-DCDB-D208ADDE2A08}"/>
              </a:ext>
            </a:extLst>
          </p:cNvPr>
          <p:cNvSpPr txBox="1"/>
          <p:nvPr/>
        </p:nvSpPr>
        <p:spPr>
          <a:xfrm>
            <a:off x="6082107" y="3905780"/>
            <a:ext cx="6097554" cy="2585323"/>
          </a:xfrm>
          <a:prstGeom prst="rect">
            <a:avLst/>
          </a:prstGeom>
          <a:noFill/>
        </p:spPr>
        <p:txBody>
          <a:bodyPr wrap="square">
            <a:spAutoFit/>
          </a:bodyPr>
          <a:lstStyle/>
          <a:p>
            <a:pPr algn="ctr"/>
            <a:r>
              <a:rPr lang="en-US" sz="1800" dirty="0">
                <a:solidFill>
                  <a:srgbClr val="92D050"/>
                </a:solidFill>
              </a:rPr>
              <a:t>Senior-Friendly Products:</a:t>
            </a:r>
          </a:p>
          <a:p>
            <a:pPr algn="ctr"/>
            <a:r>
              <a:rPr lang="en-US" sz="1800" dirty="0">
                <a:solidFill>
                  <a:srgbClr val="92D050"/>
                </a:solidFill>
              </a:rPr>
              <a:t>Develop or enhance products that specifically cater to the financial needs and goals of older adults. This could include higher interest savings accounts, retirement planning services, and age-appropriate investment options.</a:t>
            </a:r>
          </a:p>
          <a:p>
            <a:pPr algn="ctr"/>
            <a:r>
              <a:rPr lang="en-US" sz="1800" dirty="0">
                <a:solidFill>
                  <a:srgbClr val="92D050"/>
                </a:solidFill>
              </a:rPr>
              <a:t>Provide incentives for product usage that are appealing to older demographics, such as bonus interest rates or fee waivers.</a:t>
            </a:r>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a:bodyPr>
          <a:lstStyle/>
          <a:p>
            <a:pPr marL="342900" indent="-342900">
              <a:buFont typeface="Arial" panose="020B0604020202020204" pitchFamily="34" charset="0"/>
              <a:buChar char="•"/>
            </a:pPr>
            <a:r>
              <a:rPr lang="en-US" dirty="0">
                <a:solidFill>
                  <a:srgbClr val="00B050"/>
                </a:solidFill>
              </a:rPr>
              <a:t>Overview of customer churn issue at Bailey's Bank</a:t>
            </a:r>
          </a:p>
          <a:p>
            <a:pPr marL="342900" indent="-342900">
              <a:buFont typeface="Arial" panose="020B0604020202020204" pitchFamily="34" charset="0"/>
              <a:buChar char="•"/>
            </a:pPr>
            <a:r>
              <a:rPr lang="en-US" dirty="0">
                <a:solidFill>
                  <a:srgbClr val="00B050"/>
                </a:solidFill>
              </a:rPr>
              <a:t>Importance of customer retention</a:t>
            </a:r>
          </a:p>
          <a:p>
            <a:pPr marL="342900" indent="-342900">
              <a:buFont typeface="Arial" panose="020B0604020202020204" pitchFamily="34" charset="0"/>
              <a:buChar char="•"/>
            </a:pPr>
            <a:r>
              <a:rPr lang="en-US" dirty="0">
                <a:solidFill>
                  <a:srgbClr val="00B050"/>
                </a:solidFill>
              </a:rPr>
              <a:t>Objectives of the analysis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2089192"/>
          </a:xfrm>
        </p:spPr>
        <p:txBody>
          <a:bodyPr>
            <a:normAutofit fontScale="90000"/>
          </a:bodyPr>
          <a:lstStyle/>
          <a:p>
            <a:pPr marL="171450" indent="-171450" algn="ctr">
              <a:buFont typeface="Arial" panose="020B0604020202020204" pitchFamily="34" charset="0"/>
              <a:buChar char="•"/>
            </a:pPr>
            <a:r>
              <a:rPr lang="en-US" sz="1200" dirty="0"/>
              <a:t>Histograms</a:t>
            </a:r>
            <a:br>
              <a:rPr lang="en-US" sz="1200" dirty="0"/>
            </a:br>
            <a:br>
              <a:rPr lang="en-US" sz="1200" dirty="0"/>
            </a:br>
            <a:r>
              <a:rPr lang="en-US" sz="1200" dirty="0"/>
              <a:t>Credit Score</a:t>
            </a:r>
            <a:br>
              <a:rPr lang="en-US" sz="1200" dirty="0"/>
            </a:br>
            <a:br>
              <a:rPr lang="en-US" sz="1200" dirty="0"/>
            </a:br>
            <a:r>
              <a:rPr lang="en-US" sz="1200" dirty="0"/>
              <a:t>Age</a:t>
            </a:r>
            <a:br>
              <a:rPr lang="en-US" sz="1200" dirty="0"/>
            </a:br>
            <a:br>
              <a:rPr lang="en-US" sz="1200" dirty="0"/>
            </a:br>
            <a:r>
              <a:rPr lang="en-US" sz="1200" dirty="0"/>
              <a:t>Balance</a:t>
            </a:r>
            <a:br>
              <a:rPr lang="en-US" sz="1200" dirty="0"/>
            </a:br>
            <a:br>
              <a:rPr lang="en-US" sz="1200" dirty="0"/>
            </a:br>
            <a:r>
              <a:rPr lang="en-US" sz="1200" dirty="0"/>
              <a:t>Number of Products</a:t>
            </a:r>
            <a:br>
              <a:rPr lang="en-US" sz="1200" dirty="0"/>
            </a:br>
            <a:br>
              <a:rPr lang="en-US" sz="1200" dirty="0"/>
            </a:br>
            <a:r>
              <a:rPr lang="en-US" sz="1200" dirty="0"/>
              <a:t>Is Active Member</a:t>
            </a:r>
            <a:br>
              <a:rPr lang="en-US" sz="1200" dirty="0"/>
            </a:br>
            <a:br>
              <a:rPr lang="en-US" sz="1200" dirty="0"/>
            </a:br>
            <a:r>
              <a:rPr lang="en-US" sz="1200" dirty="0"/>
              <a:t>Estimated Salary</a:t>
            </a:r>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979E1BF5-4EB5-04BD-1775-06C5111915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0" y="2834769"/>
            <a:ext cx="5454650" cy="36230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D8EDF2F-C860-F1FF-C3AD-6212E0F387FD}"/>
              </a:ext>
            </a:extLst>
          </p:cNvPr>
          <p:cNvSpPr txBox="1"/>
          <p:nvPr/>
        </p:nvSpPr>
        <p:spPr>
          <a:xfrm>
            <a:off x="4953000" y="127251"/>
            <a:ext cx="6153150" cy="369332"/>
          </a:xfrm>
          <a:prstGeom prst="rect">
            <a:avLst/>
          </a:prstGeom>
          <a:noFill/>
        </p:spPr>
        <p:txBody>
          <a:bodyPr wrap="square">
            <a:spAutoFit/>
          </a:bodyPr>
          <a:lstStyle/>
          <a:p>
            <a:r>
              <a:rPr lang="en-US" dirty="0">
                <a:solidFill>
                  <a:schemeClr val="tx2">
                    <a:lumMod val="10000"/>
                  </a:schemeClr>
                </a:solidFill>
              </a:rPr>
              <a:t>Exploratory Data Analysis (EDA) - Overview</a:t>
            </a:r>
          </a:p>
        </p:txBody>
      </p: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6F97D1E4-B0FB-6A25-C8DA-52B1FD6CBC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2575" y="2651200"/>
            <a:ext cx="5635625" cy="373689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33521991-0548-9249-9438-C014CFFF2965}"/>
              </a:ext>
            </a:extLst>
          </p:cNvPr>
          <p:cNvSpPr/>
          <p:nvPr/>
        </p:nvSpPr>
        <p:spPr>
          <a:xfrm>
            <a:off x="5448300" y="514350"/>
            <a:ext cx="5549900" cy="18478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Age is key to customer churn</a:t>
            </a:r>
          </a:p>
          <a:p>
            <a:pPr algn="ctr"/>
            <a:endParaRPr lang="en-US" dirty="0"/>
          </a:p>
        </p:txBody>
      </p: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2001" y="896112"/>
            <a:ext cx="6589150" cy="1988706"/>
          </a:xfrm>
        </p:spPr>
        <p:txBody>
          <a:bodyPr/>
          <a:lstStyle/>
          <a:p>
            <a:pPr algn="ctr"/>
            <a:r>
              <a:rPr lang="en-US" dirty="0"/>
              <a:t>Correlation Analysis</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5</a:t>
            </a:fld>
            <a:endParaRPr lang="en-US" dirty="0"/>
          </a:p>
        </p:txBody>
      </p:sp>
      <p:pic>
        <p:nvPicPr>
          <p:cNvPr id="3074" name="Picture 2">
            <a:extLst>
              <a:ext uri="{FF2B5EF4-FFF2-40B4-BE49-F238E27FC236}">
                <a16:creationId xmlns:a16="http://schemas.microsoft.com/office/drawing/2014/main" id="{B0483220-3C43-9917-BB6F-B6A9A34247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1289" y="2278888"/>
            <a:ext cx="4204758" cy="3683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43644C50-CD25-416D-F368-9BAE58944EB2}"/>
              </a:ext>
            </a:extLst>
          </p:cNvPr>
          <p:cNvSpPr/>
          <p:nvPr/>
        </p:nvSpPr>
        <p:spPr>
          <a:xfrm>
            <a:off x="2101289" y="6076950"/>
            <a:ext cx="4204758" cy="6985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Age correlates directly to churn, no other factor is relevant</a:t>
            </a:r>
          </a:p>
          <a:p>
            <a:pPr algn="ctr"/>
            <a:endParaRPr lang="en-US" dirty="0"/>
          </a:p>
        </p:txBody>
      </p:sp>
    </p:spTree>
    <p:extLst>
      <p:ext uri="{BB962C8B-B14F-4D97-AF65-F5344CB8AC3E}">
        <p14:creationId xmlns:p14="http://schemas.microsoft.com/office/powerpoint/2010/main" val="134637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974771" y="576943"/>
            <a:ext cx="6449786" cy="724807"/>
          </a:xfrm>
        </p:spPr>
        <p:txBody>
          <a:bodyPr>
            <a:normAutofit fontScale="90000"/>
          </a:bodyPr>
          <a:lstStyle/>
          <a:p>
            <a:r>
              <a:rPr lang="en-US" dirty="0"/>
              <a:t>Statistical Tests</a:t>
            </a:r>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p:txBody>
          <a:bodyPr/>
          <a:lstStyle/>
          <a:p>
            <a:fld id="{B5CEABB6-07DC-46E8-9B57-56EC44A396E5}" type="slidenum">
              <a:rPr lang="en-US" smtClean="0"/>
              <a:pPr/>
              <a:t>6</a:t>
            </a:fld>
            <a:endParaRPr lang="en-US" dirty="0"/>
          </a:p>
        </p:txBody>
      </p:sp>
      <p:pic>
        <p:nvPicPr>
          <p:cNvPr id="4098" name="Picture 2" descr="Uploaded image">
            <a:extLst>
              <a:ext uri="{FF2B5EF4-FFF2-40B4-BE49-F238E27FC236}">
                <a16:creationId xmlns:a16="http://schemas.microsoft.com/office/drawing/2014/main" id="{415049AB-93C9-ED2A-1C89-1A274E52E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9081" y="1378043"/>
            <a:ext cx="2040032" cy="130802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9B7D8AEB-8F8C-7D06-D68C-799A1FB37420}"/>
              </a:ext>
            </a:extLst>
          </p:cNvPr>
          <p:cNvSpPr/>
          <p:nvPr/>
        </p:nvSpPr>
        <p:spPr>
          <a:xfrm>
            <a:off x="9679081" y="2870946"/>
            <a:ext cx="2040032" cy="4882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Geography has no affect</a:t>
            </a:r>
          </a:p>
        </p:txBody>
      </p:sp>
      <p:pic>
        <p:nvPicPr>
          <p:cNvPr id="4100" name="Picture 4">
            <a:extLst>
              <a:ext uri="{FF2B5EF4-FFF2-40B4-BE49-F238E27FC236}">
                <a16:creationId xmlns:a16="http://schemas.microsoft.com/office/drawing/2014/main" id="{4CAF5FBF-3A8A-BB57-1C33-6F1FC2FF3D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10139" y="1307194"/>
            <a:ext cx="3497261" cy="14922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A769468F-0FA7-8F62-C7BD-61ED665C0332}"/>
              </a:ext>
            </a:extLst>
          </p:cNvPr>
          <p:cNvSpPr/>
          <p:nvPr/>
        </p:nvSpPr>
        <p:spPr>
          <a:xfrm>
            <a:off x="4895850" y="2870946"/>
            <a:ext cx="3536950" cy="5580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Age comes out on top over credit score</a:t>
            </a:r>
          </a:p>
        </p:txBody>
      </p:sp>
      <p:pic>
        <p:nvPicPr>
          <p:cNvPr id="4102" name="Picture 6">
            <a:extLst>
              <a:ext uri="{FF2B5EF4-FFF2-40B4-BE49-F238E27FC236}">
                <a16:creationId xmlns:a16="http://schemas.microsoft.com/office/drawing/2014/main" id="{88474B85-9159-6C7F-51B5-6FF486B635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7157" y="3532239"/>
            <a:ext cx="4656138" cy="3055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251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7B08F239-2722-C80B-3E30-CECBEB7B4D88}"/>
              </a:ext>
            </a:extLst>
          </p:cNvPr>
          <p:cNvSpPr>
            <a:spLocks noGrp="1"/>
          </p:cNvSpPr>
          <p:nvPr>
            <p:ph type="title"/>
          </p:nvPr>
        </p:nvSpPr>
        <p:spPr/>
        <p:txBody>
          <a:bodyPr>
            <a:normAutofit fontScale="90000"/>
          </a:bodyPr>
          <a:lstStyle/>
          <a:p>
            <a:br>
              <a:rPr lang="en-US" sz="1300" dirty="0"/>
            </a:br>
            <a:r>
              <a:rPr lang="en-US" sz="1300" dirty="0"/>
              <a:t>Brief description: "Combines the strengths of </a:t>
            </a:r>
            <a:r>
              <a:rPr lang="en-US" sz="1300" dirty="0" err="1"/>
              <a:t>RandomForest</a:t>
            </a:r>
            <a:r>
              <a:rPr lang="en-US" sz="1300" dirty="0"/>
              <a:t>, </a:t>
            </a:r>
            <a:r>
              <a:rPr lang="en-US" sz="1300" dirty="0" err="1"/>
              <a:t>GradientBoosting</a:t>
            </a:r>
            <a:r>
              <a:rPr lang="en-US" sz="1300" dirty="0"/>
              <a:t>, and </a:t>
            </a:r>
            <a:r>
              <a:rPr lang="en-US" sz="1300" dirty="0" err="1"/>
              <a:t>DecisionTrees</a:t>
            </a:r>
            <a:r>
              <a:rPr lang="en-US" sz="1300" dirty="0"/>
              <a:t>."</a:t>
            </a:r>
            <a:br>
              <a:rPr lang="en-US" sz="1300" dirty="0"/>
            </a:br>
            <a:r>
              <a:rPr lang="en-US" sz="1300" dirty="0"/>
              <a:t>Final estimator: Logistic Regression</a:t>
            </a:r>
            <a:br>
              <a:rPr lang="en-US" sz="1300" dirty="0"/>
            </a:br>
            <a:r>
              <a:rPr lang="en-US" sz="1300" dirty="0"/>
              <a:t>Accuracy and Metrics</a:t>
            </a:r>
            <a:br>
              <a:rPr lang="en-US" sz="1300" dirty="0"/>
            </a:br>
            <a:br>
              <a:rPr lang="en-US" sz="1300" dirty="0"/>
            </a:br>
            <a:r>
              <a:rPr lang="en-US" sz="1300" dirty="0"/>
              <a:t>"Overall Accuracy: 84.92%"</a:t>
            </a:r>
            <a:br>
              <a:rPr lang="en-US" sz="1300" dirty="0"/>
            </a:br>
            <a:br>
              <a:rPr lang="en-US" sz="1300" dirty="0"/>
            </a:br>
            <a:r>
              <a:rPr lang="en-US" sz="1300" dirty="0"/>
              <a:t>Precision for Class 1 (Churn): 70%</a:t>
            </a:r>
            <a:br>
              <a:rPr lang="en-US" sz="1300" dirty="0"/>
            </a:br>
            <a:br>
              <a:rPr lang="en-US" sz="1300" dirty="0"/>
            </a:br>
            <a:r>
              <a:rPr lang="en-US" sz="1300" dirty="0"/>
              <a:t>Recall for Class 1 (Churn): 50%</a:t>
            </a:r>
            <a:br>
              <a:rPr lang="en-US" sz="1300" dirty="0"/>
            </a:br>
            <a:br>
              <a:rPr lang="en-US" sz="1300" dirty="0"/>
            </a:br>
            <a:r>
              <a:rPr lang="en-US" sz="1300" dirty="0"/>
              <a:t>F1-Score for Class 1 (Churn): 58%</a:t>
            </a:r>
            <a:br>
              <a:rPr lang="en-US" sz="1300" dirty="0"/>
            </a:br>
            <a:br>
              <a:rPr lang="en-US" sz="1300" dirty="0"/>
            </a:br>
            <a:r>
              <a:rPr lang="en-US" sz="1300" dirty="0"/>
              <a:t>Confusion Matrix</a:t>
            </a:r>
            <a:br>
              <a:rPr lang="en-US" sz="1300" dirty="0"/>
            </a:br>
            <a:br>
              <a:rPr lang="en-US" sz="1300" dirty="0"/>
            </a:br>
            <a:r>
              <a:rPr lang="en-US" sz="1300" dirty="0"/>
              <a:t>|               | Predicted: No | Predicted: Yes |</a:t>
            </a:r>
            <a:br>
              <a:rPr lang="en-US" sz="1300" dirty="0"/>
            </a:br>
            <a:r>
              <a:rPr lang="en-US" sz="1300" dirty="0"/>
              <a:t>|---------------|---------------|----------------|</a:t>
            </a:r>
            <a:br>
              <a:rPr lang="en-US" sz="1300" dirty="0"/>
            </a:br>
            <a:r>
              <a:rPr lang="en-US" sz="1300" dirty="0"/>
              <a:t>| Actual: No    | 36,892        | 2,241          |</a:t>
            </a:r>
            <a:br>
              <a:rPr lang="en-US" sz="1300" dirty="0"/>
            </a:br>
            <a:r>
              <a:rPr lang="en-US" sz="1300" dirty="0"/>
              <a:t>| Actual: Yes   | 5,227         | 5,151          |</a:t>
            </a:r>
            <a:br>
              <a:rPr lang="en-US" sz="1300" dirty="0"/>
            </a:br>
            <a:br>
              <a:rPr lang="en-US" sz="1300" dirty="0">
                <a:solidFill>
                  <a:srgbClr val="00B0F0"/>
                </a:solidFill>
              </a:rPr>
            </a:br>
            <a:br>
              <a:rPr lang="en-US" sz="1300" dirty="0">
                <a:solidFill>
                  <a:srgbClr val="00B0F0"/>
                </a:solidFill>
              </a:rPr>
            </a:br>
            <a:r>
              <a:rPr lang="en-US" sz="1300" dirty="0">
                <a:solidFill>
                  <a:srgbClr val="00B0F0"/>
                </a:solidFill>
              </a:rPr>
              <a:t>"Highest overall accuracy among tested models."</a:t>
            </a:r>
            <a:br>
              <a:rPr lang="en-US" sz="1300" dirty="0">
                <a:solidFill>
                  <a:srgbClr val="00B0F0"/>
                </a:solidFill>
              </a:rPr>
            </a:br>
            <a:br>
              <a:rPr lang="en-US" sz="1300" dirty="0">
                <a:solidFill>
                  <a:srgbClr val="00B0F0"/>
                </a:solidFill>
              </a:rPr>
            </a:br>
            <a:r>
              <a:rPr lang="en-US" sz="1300" dirty="0">
                <a:solidFill>
                  <a:srgbClr val="00B0F0"/>
                </a:solidFill>
              </a:rPr>
              <a:t>"Balanced approach to precision and recall."</a:t>
            </a:r>
            <a:br>
              <a:rPr lang="en-US" sz="1300" dirty="0">
                <a:solidFill>
                  <a:srgbClr val="00B0F0"/>
                </a:solidFill>
              </a:rPr>
            </a:br>
            <a:br>
              <a:rPr lang="en-US" sz="1300" dirty="0">
                <a:solidFill>
                  <a:srgbClr val="00B0F0"/>
                </a:solidFill>
              </a:rPr>
            </a:br>
            <a:r>
              <a:rPr lang="en-US" sz="1300" dirty="0">
                <a:solidFill>
                  <a:srgbClr val="00B0F0"/>
                </a:solidFill>
              </a:rPr>
              <a:t>"Effectively reduces the cost of false predictions by improving precision for churn prediction."</a:t>
            </a:r>
            <a:br>
              <a:rPr lang="en-US" sz="1300" dirty="0">
                <a:solidFill>
                  <a:srgbClr val="00B0F0"/>
                </a:solidFill>
              </a:rPr>
            </a:br>
            <a:r>
              <a:rPr lang="en-US" sz="1300" dirty="0">
                <a:solidFill>
                  <a:srgbClr val="00B0F0"/>
                </a:solidFill>
              </a:rPr>
              <a:t>Business Impact</a:t>
            </a:r>
            <a:br>
              <a:rPr lang="en-US" sz="1300" dirty="0">
                <a:solidFill>
                  <a:srgbClr val="00B0F0"/>
                </a:solidFill>
              </a:rPr>
            </a:br>
            <a:br>
              <a:rPr lang="en-US" sz="1300" dirty="0">
                <a:solidFill>
                  <a:srgbClr val="00B0F0"/>
                </a:solidFill>
              </a:rPr>
            </a:br>
            <a:br>
              <a:rPr lang="en-US" sz="1300" dirty="0">
                <a:solidFill>
                  <a:srgbClr val="00B0F0"/>
                </a:solidFill>
              </a:rPr>
            </a:br>
            <a:r>
              <a:rPr lang="en-US" sz="1300" dirty="0">
                <a:solidFill>
                  <a:srgbClr val="00B0F0"/>
                </a:solidFill>
              </a:rPr>
              <a:t>"Optimal for scenarios where both false positives and false negatives have significant cost implications."</a:t>
            </a:r>
            <a:br>
              <a:rPr lang="en-US" sz="1300" dirty="0">
                <a:solidFill>
                  <a:srgbClr val="00B0F0"/>
                </a:solidFill>
              </a:rPr>
            </a:br>
            <a:br>
              <a:rPr lang="en-US" sz="1300" dirty="0">
                <a:solidFill>
                  <a:srgbClr val="00B0F0"/>
                </a:solidFill>
              </a:rPr>
            </a:br>
            <a:r>
              <a:rPr lang="en-US" sz="1300" dirty="0">
                <a:solidFill>
                  <a:srgbClr val="00B0F0"/>
                </a:solidFill>
              </a:rPr>
              <a:t>"Requires more computational resources but provides robust predictive power."</a:t>
            </a:r>
            <a:br>
              <a:rPr lang="en-US" dirty="0"/>
            </a:br>
            <a:endParaRPr lang="en-US" dirty="0"/>
          </a:p>
        </p:txBody>
      </p:sp>
      <p:sp>
        <p:nvSpPr>
          <p:cNvPr id="13" name="Rectangle 12">
            <a:extLst>
              <a:ext uri="{FF2B5EF4-FFF2-40B4-BE49-F238E27FC236}">
                <a16:creationId xmlns:a16="http://schemas.microsoft.com/office/drawing/2014/main" id="{AD57165D-6502-1BA0-2DC4-1B8C45C714B6}"/>
              </a:ext>
            </a:extLst>
          </p:cNvPr>
          <p:cNvSpPr/>
          <p:nvPr/>
        </p:nvSpPr>
        <p:spPr>
          <a:xfrm>
            <a:off x="1682750" y="247650"/>
            <a:ext cx="7835900" cy="6484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Best Model for the job</a:t>
            </a:r>
          </a:p>
        </p:txBody>
      </p:sp>
    </p:spTree>
    <p:extLst>
      <p:ext uri="{BB962C8B-B14F-4D97-AF65-F5344CB8AC3E}">
        <p14:creationId xmlns:p14="http://schemas.microsoft.com/office/powerpoint/2010/main" val="4151694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1319055"/>
          </a:xfrm>
        </p:spPr>
        <p:txBody>
          <a:bodyPr/>
          <a:lstStyle/>
          <a:p>
            <a:r>
              <a:rPr lang="en-US" dirty="0"/>
              <a:t> </a:t>
            </a:r>
            <a:r>
              <a:rPr lang="en-US" dirty="0">
                <a:solidFill>
                  <a:schemeClr val="accent4">
                    <a:lumMod val="75000"/>
                  </a:schemeClr>
                </a:solidFill>
              </a:rPr>
              <a:t>Strategic Implications for Bailey's Bank</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
        <p:nvSpPr>
          <p:cNvPr id="10" name="Rectangle 9">
            <a:extLst>
              <a:ext uri="{FF2B5EF4-FFF2-40B4-BE49-F238E27FC236}">
                <a16:creationId xmlns:a16="http://schemas.microsoft.com/office/drawing/2014/main" id="{0062EB74-3DDC-73FA-BA8A-7CAD03FA5F87}"/>
              </a:ext>
            </a:extLst>
          </p:cNvPr>
          <p:cNvSpPr/>
          <p:nvPr/>
        </p:nvSpPr>
        <p:spPr>
          <a:xfrm>
            <a:off x="3524650" y="2318197"/>
            <a:ext cx="7424670" cy="39351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Develop or enhance financial products that cater specifically to the needs of older adults, such as high-yield savings accounts, retirement planning services, and age-specific investment options.</a:t>
            </a:r>
          </a:p>
          <a:p>
            <a:pPr algn="ctr"/>
            <a:r>
              <a:rPr lang="en-US" dirty="0"/>
              <a:t>Offer reverse mortgage products or equity release schemes that allow older customers to leverage their home equity for additional financial security.</a:t>
            </a:r>
          </a:p>
        </p:txBody>
      </p:sp>
    </p:spTree>
    <p:extLst>
      <p:ext uri="{BB962C8B-B14F-4D97-AF65-F5344CB8AC3E}">
        <p14:creationId xmlns:p14="http://schemas.microsoft.com/office/powerpoint/2010/main" val="1418789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3953" y="295274"/>
            <a:ext cx="7606895" cy="2029967"/>
          </a:xfrm>
        </p:spPr>
        <p:txBody>
          <a:bodyPr/>
          <a:lstStyle/>
          <a:p>
            <a:r>
              <a:rPr lang="en-US" dirty="0"/>
              <a:t>Strategic Options to attain and keep Older Customers​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2159000"/>
            <a:ext cx="7615274" cy="4483100"/>
          </a:xfrm>
        </p:spPr>
        <p:txBody>
          <a:bodyPr>
            <a:normAutofit/>
          </a:bodyPr>
          <a:lstStyle/>
          <a:p>
            <a:r>
              <a:rPr lang="en-US" dirty="0"/>
              <a:t>Implement a dedicated service team trained to address the unique needs and concerns of older customers, providing a more personalized banking experience.</a:t>
            </a:r>
          </a:p>
          <a:p>
            <a:r>
              <a:rPr lang="en-US" dirty="0"/>
              <a:t>Use relationship management techniques to maintain regular contact and provide proactive advice as financial needs evolve over time.</a:t>
            </a:r>
          </a:p>
          <a:p>
            <a:r>
              <a:rPr lang="en-US" dirty="0"/>
              <a:t>Improve the usability and accessibility of digital banking platforms to accommodate older customers, including larger text, voice-assisted technology, and simplified navigation.</a:t>
            </a:r>
          </a:p>
          <a:p>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1593920805"/>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{F6F67D37-5738-4C7A-AEB0-E2BE7A6A5B42}tf33968143_win32</Template>
  <TotalTime>2347</TotalTime>
  <Words>704</Words>
  <Application>Microsoft Office PowerPoint</Application>
  <PresentationFormat>Widescreen</PresentationFormat>
  <Paragraphs>88</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Calibri</vt:lpstr>
      <vt:lpstr>Custom</vt:lpstr>
      <vt:lpstr>Bailey’s Bank Churn Report</vt:lpstr>
      <vt:lpstr>Agenda</vt:lpstr>
      <vt:lpstr>Histograms  Credit Score  Age  Balance  Number of Products  Is Active Member  Estimated Salary</vt:lpstr>
      <vt:lpstr>PowerPoint Presentation</vt:lpstr>
      <vt:lpstr>Correlation Analysis</vt:lpstr>
      <vt:lpstr>Statistical Tests</vt:lpstr>
      <vt:lpstr> Brief description: "Combines the strengths of RandomForest, GradientBoosting, and DecisionTrees." Final estimator: Logistic Regression Accuracy and Metrics  "Overall Accuracy: 84.92%"  Precision for Class 1 (Churn): 70%  Recall for Class 1 (Churn): 50%  F1-Score for Class 1 (Churn): 58%  Confusion Matrix  |               | Predicted: No | Predicted: Yes | |---------------|---------------|----------------| | Actual: No    | 36,892        | 2,241          | | Actual: Yes   | 5,227         | 5,151          |   "Highest overall accuracy among tested models."  "Balanced approach to precision and recall."  "Effectively reduces the cost of false predictions by improving precision for churn prediction." Business Impact   "Optimal for scenarios where both false positives and false negatives have significant cost implications."  "Requires more computational resources but provides robust predictive power." </vt:lpstr>
      <vt:lpstr> Strategic Implications for Bailey's Bank</vt:lpstr>
      <vt:lpstr>Strategic Options to attain and keep Older Customers​</vt:lpstr>
      <vt:lpstr>Dynamic delivery​</vt:lpstr>
      <vt:lpstr>Final tips &amp; takeaways​</vt:lpstr>
      <vt:lpstr>Summary of findings  Recommendationfor Bailey's Bank and Future steps  </vt:lpstr>
      <vt:lpstr>Older customers are more likely to churn and less likely to choose Baileys. We must change our view of older customer engagement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Bailey’s Bank Churn Report</dc:title>
  <dc:creator>Thomas Sheridan</dc:creator>
  <cp:lastModifiedBy>Thomas Sheridan</cp:lastModifiedBy>
  <cp:revision>1</cp:revision>
  <dcterms:created xsi:type="dcterms:W3CDTF">2024-05-13T00:44:35Z</dcterms:created>
  <dcterms:modified xsi:type="dcterms:W3CDTF">2024-05-14T15:51:36Z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